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375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36" r:id="rId41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1" autoAdjust="0"/>
    <p:restoredTop sz="94468" autoAdjust="0"/>
  </p:normalViewPr>
  <p:slideViewPr>
    <p:cSldViewPr>
      <p:cViewPr varScale="1">
        <p:scale>
          <a:sx n="74" d="100"/>
          <a:sy n="74" d="100"/>
        </p:scale>
        <p:origin x="-9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9/13/2017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9/13/2017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62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4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4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5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9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37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25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55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6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93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0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95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8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1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59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1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5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89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0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70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8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3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42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8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23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2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0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93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9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0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5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0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320D3-BAF4-4768-B916-689314BFBC2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with </a:t>
            </a:r>
            <a:r>
              <a:rPr lang="en-US" dirty="0" smtClean="0"/>
              <a:t>HTML5</a:t>
            </a:r>
            <a:r>
              <a:rPr lang="en-US" dirty="0"/>
              <a:t>, </a:t>
            </a:r>
            <a:r>
              <a:rPr lang="en-US" dirty="0" smtClean="0"/>
              <a:t>CSS3 </a:t>
            </a:r>
            <a:r>
              <a:rPr lang="en-US" dirty="0"/>
              <a:t>and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Design Concepts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352800" cy="923330"/>
          </a:xfrm>
        </p:spPr>
        <p:txBody>
          <a:bodyPr/>
          <a:lstStyle/>
          <a:p>
            <a:r>
              <a:rPr lang="en-US" dirty="0" smtClean="0"/>
              <a:t>Edit slide from </a:t>
            </a:r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Academy</a:t>
            </a:r>
          </a:p>
          <a:p>
            <a:endParaRPr lang="en-US" dirty="0"/>
          </a:p>
        </p:txBody>
      </p:sp>
      <p:pic>
        <p:nvPicPr>
          <p:cNvPr id="13" name="Picture 2" descr="http://degreedirectory.org/cimages/multimages/2/technology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 b="17744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4" descr="http://www.waynewelch.com/images/tn05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1718734" cy="1574722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" y="5029200"/>
            <a:ext cx="3886200" cy="800219"/>
          </a:xfrm>
        </p:spPr>
        <p:txBody>
          <a:bodyPr/>
          <a:lstStyle/>
          <a:p>
            <a:r>
              <a:rPr lang="en-US" dirty="0" smtClean="0"/>
              <a:t>tuantran261083@gmail.com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media model</a:t>
            </a:r>
          </a:p>
          <a:p>
            <a:r>
              <a:rPr lang="en-US" dirty="0" smtClean="0"/>
              <a:t>It all started with a simple idea</a:t>
            </a:r>
          </a:p>
          <a:p>
            <a:pPr lvl="1"/>
            <a:r>
              <a:rPr lang="en-US" dirty="0" smtClean="0"/>
              <a:t>Just put content in the web</a:t>
            </a:r>
          </a:p>
          <a:p>
            <a:r>
              <a:rPr lang="en-US" dirty="0" smtClean="0"/>
              <a:t>Low content variety</a:t>
            </a:r>
          </a:p>
          <a:p>
            <a:pPr lvl="1"/>
            <a:r>
              <a:rPr lang="en-US" dirty="0" smtClean="0"/>
              <a:t>Limited content</a:t>
            </a:r>
          </a:p>
          <a:p>
            <a:pPr lvl="1"/>
            <a:r>
              <a:rPr lang="en-US" dirty="0" smtClean="0"/>
              <a:t>Limited creativity</a:t>
            </a:r>
          </a:p>
          <a:p>
            <a:pPr lvl="1"/>
            <a:r>
              <a:rPr lang="en-US" dirty="0" smtClean="0"/>
              <a:t>Limited business</a:t>
            </a:r>
          </a:p>
          <a:p>
            <a:r>
              <a:rPr lang="en-US" dirty="0" smtClean="0"/>
              <a:t>10 000 editors serve 500 000 000 internet users</a:t>
            </a:r>
            <a:endParaRPr lang="bg-BG" dirty="0"/>
          </a:p>
        </p:txBody>
      </p:sp>
      <p:pic>
        <p:nvPicPr>
          <p:cNvPr id="6" name="Picture 10" descr="C:\Users\nkostov\Desktop\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54586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34" name="Picture 10" descr="C:\Users\nkostov\Desktop\img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3284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2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6" name="Picture 4" descr="C:\Users\nkostov\Desktop\p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7141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4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User generated content</a:t>
            </a:r>
          </a:p>
          <a:p>
            <a:r>
              <a:rPr lang="en-US" dirty="0" smtClean="0"/>
              <a:t>New platforms allow users to generate content themselves (YouTube, Wiki, Facebook, Blogs)</a:t>
            </a:r>
          </a:p>
          <a:p>
            <a:r>
              <a:rPr lang="en-US" dirty="0" smtClean="0"/>
              <a:t>Everyone can publish!</a:t>
            </a:r>
          </a:p>
          <a:p>
            <a:r>
              <a:rPr lang="en-US" dirty="0"/>
              <a:t>Web 2.0 can be described in 3 </a:t>
            </a:r>
            <a:r>
              <a:rPr lang="en-US" dirty="0" smtClean="0"/>
              <a:t>parts:</a:t>
            </a:r>
          </a:p>
          <a:p>
            <a:pPr lvl="1"/>
            <a:r>
              <a:rPr lang="en-US" dirty="0"/>
              <a:t>Rich Internet application (</a:t>
            </a:r>
            <a:r>
              <a:rPr lang="en-US" dirty="0" smtClean="0"/>
              <a:t>RIA)</a:t>
            </a:r>
          </a:p>
          <a:p>
            <a:pPr lvl="1"/>
            <a:r>
              <a:rPr lang="en-US" dirty="0"/>
              <a:t>Web-oriented architecture (WOA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Feeds, RSS, Web Services, etc.</a:t>
            </a:r>
          </a:p>
          <a:p>
            <a:pPr lvl="1"/>
            <a:r>
              <a:rPr lang="en-US" dirty="0"/>
              <a:t>Social Web </a:t>
            </a:r>
          </a:p>
          <a:p>
            <a:pPr lvl="1"/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8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3" name="Picture 5" descr="C:\Users\nkostov\Desktop\img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41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15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4876800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3.0 is where </a:t>
            </a:r>
            <a:r>
              <a:rPr lang="en-US" dirty="0" smtClean="0"/>
              <a:t>the </a:t>
            </a:r>
            <a:r>
              <a:rPr lang="en-US" dirty="0"/>
              <a:t>computer is generating new </a:t>
            </a:r>
            <a:r>
              <a:rPr lang="en-US" dirty="0" smtClean="0"/>
              <a:t>information, </a:t>
            </a:r>
            <a:r>
              <a:rPr lang="en-US" dirty="0"/>
              <a:t>rather than humans.</a:t>
            </a:r>
          </a:p>
          <a:p>
            <a:r>
              <a:rPr lang="en-US" dirty="0" smtClean="0"/>
              <a:t>All the new web 3.0 concepts can be divided into 4 parts:</a:t>
            </a:r>
          </a:p>
          <a:p>
            <a:pPr lvl="1"/>
            <a:r>
              <a:rPr lang="en-US" dirty="0" smtClean="0"/>
              <a:t>Semantic web</a:t>
            </a:r>
          </a:p>
          <a:p>
            <a:pPr lvl="1"/>
            <a:r>
              <a:rPr lang="en-US" dirty="0" smtClean="0"/>
              <a:t>Artificial intelligence</a:t>
            </a:r>
          </a:p>
          <a:p>
            <a:pPr lvl="1"/>
            <a:r>
              <a:rPr lang="en-US" dirty="0" smtClean="0"/>
              <a:t>Personalization</a:t>
            </a:r>
          </a:p>
          <a:p>
            <a:pPr lvl="1"/>
            <a:r>
              <a:rPr lang="en-US" dirty="0" smtClean="0"/>
              <a:t>Mobility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3930087" cy="2759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16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06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web</a:t>
            </a:r>
          </a:p>
          <a:p>
            <a:pPr lvl="1"/>
            <a:r>
              <a:rPr lang="en-US" dirty="0" smtClean="0"/>
              <a:t>Changing the web into a language that can be read and categorized by the computers rather than humans</a:t>
            </a:r>
          </a:p>
          <a:p>
            <a:pPr lvl="1"/>
            <a:r>
              <a:rPr lang="en-US" dirty="0" smtClean="0"/>
              <a:t>Makes search engines smarter</a:t>
            </a:r>
          </a:p>
          <a:p>
            <a:pPr lvl="1"/>
            <a:r>
              <a:rPr lang="en-US" dirty="0" smtClean="0"/>
              <a:t>Enables digital collection of all</a:t>
            </a:r>
            <a:br>
              <a:rPr lang="en-US" dirty="0" smtClean="0"/>
            </a:br>
            <a:r>
              <a:rPr lang="en-US" dirty="0" smtClean="0"/>
              <a:t>your images, blog post,</a:t>
            </a:r>
            <a:br>
              <a:rPr lang="en-US" dirty="0" smtClean="0"/>
            </a:b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Disadvantage:</a:t>
            </a:r>
            <a:br>
              <a:rPr lang="en-US" dirty="0" smtClean="0"/>
            </a:br>
            <a:r>
              <a:rPr lang="en-US" dirty="0" smtClean="0"/>
              <a:t>it is hard to be implemented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242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2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pPr lvl="1"/>
            <a:r>
              <a:rPr lang="en-US" dirty="0"/>
              <a:t>Extracting meaning from the way people interact with the web</a:t>
            </a:r>
          </a:p>
          <a:p>
            <a:pPr lvl="1"/>
            <a:r>
              <a:rPr lang="en-US" dirty="0" smtClean="0"/>
              <a:t>Examples: Google suggest, </a:t>
            </a:r>
            <a:r>
              <a:rPr lang="en-US" dirty="0"/>
              <a:t>Google translate</a:t>
            </a:r>
            <a:endParaRPr lang="en-US" dirty="0" smtClean="0"/>
          </a:p>
          <a:p>
            <a:r>
              <a:rPr lang="en-US" dirty="0"/>
              <a:t>Personalization</a:t>
            </a:r>
          </a:p>
          <a:p>
            <a:pPr lvl="1"/>
            <a:r>
              <a:rPr lang="en-US" dirty="0"/>
              <a:t>Contextualizing the web based on the people using it</a:t>
            </a:r>
          </a:p>
          <a:p>
            <a:pPr lvl="1"/>
            <a:r>
              <a:rPr lang="en-US" dirty="0"/>
              <a:t>Different content for different users</a:t>
            </a:r>
          </a:p>
          <a:p>
            <a:pPr marL="357188" lvl="1" indent="0">
              <a:buNone/>
            </a:pPr>
            <a:endParaRPr lang="bg-BG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59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Everything</a:t>
            </a:r>
          </a:p>
          <a:p>
            <a:pPr lvl="2"/>
            <a:r>
              <a:rPr lang="en-US" dirty="0" smtClean="0"/>
              <a:t>Web sites</a:t>
            </a:r>
          </a:p>
          <a:p>
            <a:pPr lvl="2"/>
            <a:r>
              <a:rPr lang="en-US" dirty="0" smtClean="0"/>
              <a:t>Information</a:t>
            </a:r>
          </a:p>
          <a:p>
            <a:pPr lvl="2"/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Everywhere</a:t>
            </a:r>
          </a:p>
          <a:p>
            <a:pPr lvl="2"/>
            <a:r>
              <a:rPr lang="en-US" dirty="0" smtClean="0"/>
              <a:t>You only need your</a:t>
            </a:r>
            <a:br>
              <a:rPr lang="en-US" dirty="0" smtClean="0"/>
            </a:br>
            <a:r>
              <a:rPr lang="en-US" dirty="0" smtClean="0"/>
              <a:t>phone or tablet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the </a:t>
            </a:r>
            <a:r>
              <a:rPr lang="en-US" dirty="0" smtClean="0"/>
              <a:t>time</a:t>
            </a:r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2400300" cy="3619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1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Web Design</a:t>
            </a:r>
          </a:p>
          <a:p>
            <a:pPr>
              <a:lnSpc>
                <a:spcPct val="100000"/>
              </a:lnSpc>
            </a:pPr>
            <a:r>
              <a:rPr lang="en-US" dirty="0"/>
              <a:t>Web Sites and Web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Web 1.0, 2.0, 3.0</a:t>
            </a:r>
          </a:p>
          <a:p>
            <a:pPr>
              <a:lnSpc>
                <a:spcPct val="100000"/>
              </a:lnSpc>
            </a:pPr>
            <a:r>
              <a:rPr lang="en-US" dirty="0"/>
              <a:t>Web Browsers and Layout Engines</a:t>
            </a:r>
          </a:p>
          <a:p>
            <a:pPr>
              <a:lnSpc>
                <a:spcPct val="100000"/>
              </a:lnSpc>
            </a:pPr>
            <a:r>
              <a:rPr lang="en-US" dirty="0"/>
              <a:t>Hardware Servers</a:t>
            </a:r>
          </a:p>
          <a:p>
            <a:pPr>
              <a:lnSpc>
                <a:spcPct val="100000"/>
              </a:lnSpc>
            </a:pPr>
            <a:r>
              <a:rPr lang="en-US" dirty="0"/>
              <a:t>Web Servers</a:t>
            </a:r>
          </a:p>
          <a:p>
            <a:pPr>
              <a:lnSpc>
                <a:spcPct val="100000"/>
              </a:lnSpc>
            </a:pPr>
            <a:r>
              <a:rPr lang="en-US" dirty="0"/>
              <a:t>Client-Server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3-Tier / Multi-Tier </a:t>
            </a:r>
            <a:r>
              <a:rPr lang="en-US" dirty="0" smtClean="0"/>
              <a:t>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5" descr="C:\Users\nkostov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5814431" y="3404031"/>
            <a:ext cx="2948202" cy="2456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600200"/>
          </a:xfrm>
        </p:spPr>
        <p:txBody>
          <a:bodyPr/>
          <a:lstStyle/>
          <a:p>
            <a:r>
              <a:rPr lang="en-US" dirty="0" smtClean="0"/>
              <a:t>Web Browsers and</a:t>
            </a:r>
            <a:br>
              <a:rPr lang="en-US" dirty="0" smtClean="0"/>
            </a:br>
            <a:r>
              <a:rPr lang="en-US" dirty="0" smtClean="0"/>
              <a:t>Layout Engines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56" y="4276729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76727"/>
            <a:ext cx="115393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06" y="4276727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07" y="4267200"/>
            <a:ext cx="1298849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31" y="4276729"/>
            <a:ext cx="980360" cy="109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306" y="4276726"/>
            <a:ext cx="109016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58452FF4-89E3-4D1B-9927-2DBDC00E58D7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1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Program </a:t>
            </a:r>
            <a:r>
              <a:rPr lang="en-US" dirty="0"/>
              <a:t>designed to enable users to access, retrieve and view documents and other resources on the </a:t>
            </a:r>
            <a:r>
              <a:rPr lang="en-US" dirty="0" smtClean="0"/>
              <a:t>Internet</a:t>
            </a:r>
          </a:p>
          <a:p>
            <a:r>
              <a:rPr lang="en-US" dirty="0"/>
              <a:t>Main </a:t>
            </a:r>
            <a:r>
              <a:rPr lang="en-US" dirty="0" smtClean="0"/>
              <a:t>responsibilities:</a:t>
            </a:r>
            <a:endParaRPr lang="en-US" dirty="0"/>
          </a:p>
          <a:p>
            <a:pPr lvl="1"/>
            <a:r>
              <a:rPr lang="en-US" dirty="0" smtClean="0"/>
              <a:t>Bring </a:t>
            </a:r>
            <a:r>
              <a:rPr lang="en-US" dirty="0"/>
              <a:t>information resources to the user (issuing requests to the web server and handling any results generated by the request)</a:t>
            </a:r>
            <a:endParaRPr lang="en-US" dirty="0" smtClean="0"/>
          </a:p>
          <a:p>
            <a:pPr lvl="1"/>
            <a:r>
              <a:rPr lang="en-US" dirty="0" smtClean="0"/>
              <a:t>Presenting </a:t>
            </a:r>
            <a:r>
              <a:rPr lang="en-US" dirty="0"/>
              <a:t>web </a:t>
            </a:r>
            <a:r>
              <a:rPr lang="en-US" dirty="0" smtClean="0"/>
              <a:t>content (render HTML, CSS, JS)</a:t>
            </a:r>
          </a:p>
          <a:p>
            <a:pPr lvl="1"/>
            <a:r>
              <a:rPr lang="en-US" dirty="0" smtClean="0"/>
              <a:t>Capable </a:t>
            </a:r>
            <a:r>
              <a:rPr lang="en-US" dirty="0"/>
              <a:t>of executing applications within the same context as the document on </a:t>
            </a:r>
            <a:r>
              <a:rPr lang="en-US" dirty="0" smtClean="0"/>
              <a:t>view (Flash)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33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5800"/>
          </a:xfrm>
        </p:spPr>
        <p:txBody>
          <a:bodyPr/>
          <a:lstStyle/>
          <a:p>
            <a:r>
              <a:rPr lang="en-US" dirty="0" smtClean="0"/>
              <a:t>Layout Engines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</a:t>
            </a:r>
            <a:r>
              <a:rPr lang="en-US" dirty="0"/>
              <a:t>component that displays the formatted content on the </a:t>
            </a:r>
            <a:r>
              <a:rPr lang="en-US" dirty="0" smtClean="0"/>
              <a:t>screen combining: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Marked </a:t>
            </a:r>
            <a:r>
              <a:rPr lang="en-US" dirty="0"/>
              <a:t>up content (such as HTML, XML, image files, etc</a:t>
            </a:r>
            <a:r>
              <a:rPr lang="en-US" dirty="0" smtClean="0"/>
              <a:t>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ormatting </a:t>
            </a:r>
            <a:r>
              <a:rPr lang="en-US" dirty="0"/>
              <a:t>information (such as CSS, XSL, etc</a:t>
            </a:r>
            <a:r>
              <a:rPr lang="en-US" dirty="0" smtClean="0"/>
              <a:t>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"paints" on the content area of a window, which is displayed on a monitor or a </a:t>
            </a:r>
            <a:r>
              <a:rPr lang="en-US" dirty="0" smtClean="0"/>
              <a:t>printer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embedded in web browsers, e-mail clients, on-line help systems or other applications that require the displaying (and editing) of web </a:t>
            </a:r>
            <a:r>
              <a:rPr lang="en-US" dirty="0" smtClean="0"/>
              <a:t>content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61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Layout Engines</a:t>
            </a:r>
            <a:br>
              <a:rPr lang="en-US" dirty="0" smtClean="0"/>
            </a:br>
            <a:r>
              <a:rPr lang="en-US" dirty="0" smtClean="0"/>
              <a:t>and Web Browsers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Trident-based</a:t>
            </a:r>
          </a:p>
          <a:p>
            <a:pPr lvl="1"/>
            <a:r>
              <a:rPr lang="en-US" dirty="0"/>
              <a:t>Internet </a:t>
            </a:r>
            <a:r>
              <a:rPr lang="en-US" dirty="0" smtClean="0"/>
              <a:t>Explorer</a:t>
            </a:r>
            <a:r>
              <a:rPr lang="en-US" dirty="0"/>
              <a:t>, </a:t>
            </a:r>
            <a:r>
              <a:rPr lang="en-US" dirty="0" smtClean="0"/>
              <a:t>Netscape</a:t>
            </a:r>
            <a:r>
              <a:rPr lang="en-US" dirty="0"/>
              <a:t>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Gecko-based</a:t>
            </a:r>
          </a:p>
          <a:p>
            <a:pPr lvl="1"/>
            <a:r>
              <a:rPr lang="en-US" dirty="0" smtClean="0"/>
              <a:t>Firefox</a:t>
            </a:r>
            <a:r>
              <a:rPr lang="en-US" dirty="0"/>
              <a:t>, </a:t>
            </a:r>
            <a:r>
              <a:rPr lang="en-US" dirty="0" smtClean="0"/>
              <a:t>Netscape,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r>
              <a:rPr lang="en-US" dirty="0" err="1" smtClean="0"/>
              <a:t>WebKit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Chrome</a:t>
            </a:r>
            <a:r>
              <a:rPr lang="en-US" dirty="0"/>
              <a:t>, </a:t>
            </a:r>
            <a:r>
              <a:rPr lang="en-US" dirty="0" smtClean="0"/>
              <a:t>Safari,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Presto-based</a:t>
            </a:r>
          </a:p>
          <a:p>
            <a:pPr lvl="1"/>
            <a:r>
              <a:rPr lang="en-US" dirty="0" smtClean="0"/>
              <a:t>Opera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34000"/>
            <a:ext cx="1143001" cy="95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71925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714625"/>
            <a:ext cx="806574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10966"/>
            <a:ext cx="598605" cy="59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Agent Strings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70811"/>
          </a:xfrm>
        </p:spPr>
        <p:txBody>
          <a:bodyPr/>
          <a:lstStyle/>
          <a:p>
            <a:r>
              <a:rPr lang="en-US" dirty="0"/>
              <a:t>Identify web browsers and their version</a:t>
            </a:r>
          </a:p>
          <a:p>
            <a:r>
              <a:rPr lang="en-US" dirty="0"/>
              <a:t>Can have some additional information like layout engine, user's operating system,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Example:</a:t>
            </a:r>
            <a:endParaRPr lang="en-US" dirty="0"/>
          </a:p>
          <a:p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Web browser: Firefox 7.0.1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Rendering (layout) engine</a:t>
            </a:r>
            <a:r>
              <a:rPr lang="en-US" dirty="0"/>
              <a:t>: </a:t>
            </a:r>
            <a:r>
              <a:rPr lang="en-US" dirty="0" smtClean="0"/>
              <a:t>Gecko/20100101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Operating system: 64-bit Windows 7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WOW64 = </a:t>
            </a:r>
            <a:r>
              <a:rPr lang="en-US" dirty="0"/>
              <a:t>Windows-On-Windows </a:t>
            </a:r>
            <a:r>
              <a:rPr lang="en-US" dirty="0" smtClean="0"/>
              <a:t>64-bit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Windows NT </a:t>
            </a:r>
            <a:r>
              <a:rPr lang="en-US" dirty="0" smtClean="0"/>
              <a:t>6.1 = Windows 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2990850"/>
            <a:ext cx="8153400" cy="707886"/>
          </a:xfrm>
        </p:spPr>
        <p:txBody>
          <a:bodyPr/>
          <a:lstStyle/>
          <a:p>
            <a:r>
              <a:rPr lang="en-US" dirty="0"/>
              <a:t>Mozilla/5.0 (Windows NT 6.1; WOW64; rv:7.0.1) Gecko/20100101 </a:t>
            </a:r>
            <a:r>
              <a:rPr lang="en-US" dirty="0" smtClean="0"/>
              <a:t>Firefox/7.0.1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24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25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25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288381"/>
            <a:ext cx="5715000" cy="3807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9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</a:t>
            </a:r>
            <a:r>
              <a:rPr lang="en-US" dirty="0"/>
              <a:t>computer (a hardware system) dedicated to running one or more such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Servers are placed in collocation centers</a:t>
            </a:r>
          </a:p>
          <a:p>
            <a:r>
              <a:rPr lang="en-US" dirty="0" smtClean="0"/>
              <a:t>The server may be: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atabase server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ile server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ail server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 server</a:t>
            </a:r>
          </a:p>
          <a:p>
            <a:pPr lvl="1"/>
            <a:r>
              <a:rPr lang="en-US" dirty="0" smtClean="0"/>
              <a:t>VPS servers</a:t>
            </a:r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9450"/>
            <a:ext cx="2809875" cy="295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26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58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Web Servers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1869279"/>
            <a:ext cx="7924800" cy="569120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dirty="0" err="1" smtClean="0"/>
              <a:t>nginx</a:t>
            </a:r>
            <a:r>
              <a:rPr lang="en-US" dirty="0"/>
              <a:t>, </a:t>
            </a:r>
            <a:r>
              <a:rPr lang="en-US" dirty="0" err="1"/>
              <a:t>lighttpd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27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1905000" cy="142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14787"/>
            <a:ext cx="1781175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87931"/>
            <a:ext cx="304800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C:\Users\nkostov\Desktop\lighttp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4172513"/>
            <a:ext cx="23717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Web Servers Do?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physical servers have hardware</a:t>
            </a:r>
          </a:p>
          <a:p>
            <a:r>
              <a:rPr lang="en-US" dirty="0" smtClean="0"/>
              <a:t>The hardware is controlled by the operating system</a:t>
            </a:r>
          </a:p>
          <a:p>
            <a:r>
              <a:rPr lang="en-US" dirty="0" smtClean="0"/>
              <a:t>Web servers are software products that use the operating  system to handle web requests</a:t>
            </a:r>
          </a:p>
          <a:p>
            <a:r>
              <a:rPr lang="en-US" dirty="0" smtClean="0"/>
              <a:t>These requests are redirected to other software products (ASP.NET, PHP, etc.), depending on the web server settings</a:t>
            </a:r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28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77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Market Share 2011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Apache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60.31%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IIS 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19.34%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nginx</a:t>
            </a:r>
            <a:r>
              <a:rPr lang="en-US" dirty="0"/>
              <a:t> </a:t>
            </a:r>
            <a:r>
              <a:rPr lang="en-US" dirty="0" smtClean="0"/>
              <a:t>(by Igor </a:t>
            </a:r>
            <a:r>
              <a:rPr lang="en-US" dirty="0" err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7.65%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GWS (by Google)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5.09%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lighttpd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 smtClean="0"/>
              <a:t>0.60%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29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8637" cy="410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7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Design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Web Design?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724401"/>
            <a:ext cx="7924800" cy="685800"/>
          </a:xfrm>
        </p:spPr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609600" y="5450680"/>
            <a:ext cx="7924800" cy="569120"/>
          </a:xfrm>
        </p:spPr>
        <p:txBody>
          <a:bodyPr/>
          <a:lstStyle/>
          <a:p>
            <a:r>
              <a:rPr lang="en-US" dirty="0" smtClean="0"/>
              <a:t>The Classical Client-Server Model</a:t>
            </a:r>
            <a:endParaRPr lang="en-US" dirty="0"/>
          </a:p>
        </p:txBody>
      </p:sp>
      <p:pic>
        <p:nvPicPr>
          <p:cNvPr id="2050" name="Picture 2" descr="http://2.bp.blogspot.com/_OnJDEppzuHI/SchYIfa6sII/AAAAAAAAAMY/OihdaIewEkU/s320/client-serv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4114800" cy="3185652"/>
          </a:xfrm>
          <a:prstGeom prst="roundRect">
            <a:avLst>
              <a:gd name="adj" fmla="val 85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dirty="0" smtClean="0"/>
              <a:t> – a single machine or cluster of machines that provides web applications (or services) to multiple clients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server running PHP scripts or ASP.NET pages</a:t>
            </a:r>
          </a:p>
          <a:p>
            <a:pPr lvl="3"/>
            <a:r>
              <a:rPr lang="en-US" dirty="0" smtClean="0"/>
              <a:t>IIS based Web server</a:t>
            </a:r>
          </a:p>
          <a:p>
            <a:pPr lvl="3"/>
            <a:r>
              <a:rPr lang="en-US" dirty="0" smtClean="0"/>
              <a:t>WCF based service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ervices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31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Clients </a:t>
            </a:r>
            <a:r>
              <a:rPr lang="en-US" dirty="0" smtClean="0"/>
              <a:t>–software applications that provide UI (front-end) to access the services at the server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browsers</a:t>
            </a:r>
          </a:p>
          <a:p>
            <a:pPr lvl="3"/>
            <a:r>
              <a:rPr lang="en-US" dirty="0" smtClean="0"/>
              <a:t>WPF applications</a:t>
            </a:r>
          </a:p>
          <a:p>
            <a:pPr lvl="3"/>
            <a:r>
              <a:rPr lang="en-US" dirty="0" smtClean="0"/>
              <a:t>HTML5 applications</a:t>
            </a:r>
          </a:p>
          <a:p>
            <a:pPr lvl="3"/>
            <a:r>
              <a:rPr lang="en-US" dirty="0" smtClean="0"/>
              <a:t>Silverlight applications</a:t>
            </a:r>
          </a:p>
          <a:p>
            <a:pPr lvl="3"/>
            <a:r>
              <a:rPr lang="en-US" dirty="0" smtClean="0"/>
              <a:t>ASP.NET consuming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32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5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Client-Server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33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8200" y="1371600"/>
            <a:ext cx="7367656" cy="4724400"/>
            <a:chOff x="870754" y="1295400"/>
            <a:chExt cx="7367656" cy="4724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133600" y="3768298"/>
              <a:ext cx="4000500" cy="152760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56472" y="3352800"/>
              <a:ext cx="3777628" cy="263098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133600" y="1905000"/>
              <a:ext cx="4000500" cy="12192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75727" y="4552146"/>
              <a:ext cx="108074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7" name="Picture 3" descr="C:\Users\nakov\Downloads\hp_mobile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9718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laptop,compu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2954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omputer,monitor,screen,displ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45720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858000" y="5029200"/>
              <a:ext cx="12987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Desktop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6832" y="3200400"/>
              <a:ext cx="1091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6832" y="1524000"/>
              <a:ext cx="1311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Machine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37" name="Picture 13" descr="off,server,compu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54" y="2567006"/>
              <a:ext cx="1890690" cy="1890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 rot="20580705">
              <a:off x="2924903" y="208728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249247">
              <a:off x="2999341" y="309482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265164">
              <a:off x="2940812" y="413427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8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</a:t>
            </a:r>
            <a:r>
              <a:rPr lang="en-US" sz="3900" dirty="0" smtClean="0"/>
              <a:t>Model – Examples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FTP server (ftpd) – FTP client (FileZilla)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pPr>
              <a:lnSpc>
                <a:spcPct val="100000"/>
              </a:lnSpc>
            </a:pPr>
            <a:r>
              <a:rPr lang="en-US" dirty="0"/>
              <a:t>SQL Server – SQL Server Management Studio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DNS server (bind) – DNS client (resolver)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DHCP server (wireless router firmware) – DHCP client (mobile phone /Android DHCP client/)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34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30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44780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2707480"/>
            <a:ext cx="7924800" cy="569120"/>
          </a:xfrm>
        </p:spPr>
        <p:txBody>
          <a:bodyPr/>
          <a:lstStyle/>
          <a:p>
            <a:r>
              <a:rPr lang="en-US" dirty="0" smtClean="0"/>
              <a:t>Classical Layered Structure of Software Systems</a:t>
            </a:r>
            <a:endParaRPr lang="en-US" dirty="0"/>
          </a:p>
        </p:txBody>
      </p:sp>
      <p:pic>
        <p:nvPicPr>
          <p:cNvPr id="4098" name="Picture 2" descr="http://download.oracle.com/docs/cd/E17904_01/web.1111/b32441/img/threetiero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718560"/>
            <a:ext cx="5753100" cy="2301240"/>
          </a:xfrm>
          <a:prstGeom prst="roundRect">
            <a:avLst>
              <a:gd name="adj" fmla="val 4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8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3-Tier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3-tier architecture </a:t>
            </a:r>
            <a:r>
              <a:rPr lang="en-US" dirty="0" smtClean="0"/>
              <a:t>consists of the following tiers (layers):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Front-end</a:t>
            </a:r>
            <a:r>
              <a:rPr lang="en-US" dirty="0" smtClean="0"/>
              <a:t> (client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Client</a:t>
            </a:r>
            <a:r>
              <a:rPr lang="bg-BG" dirty="0" smtClean="0"/>
              <a:t> </a:t>
            </a:r>
            <a:r>
              <a:rPr lang="en-US" dirty="0" smtClean="0"/>
              <a:t>software – provides the UI of the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Middle tier </a:t>
            </a:r>
            <a:r>
              <a:rPr lang="en-US" dirty="0" smtClean="0"/>
              <a:t>(business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Server software – provides the core system logic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Implements the business processes /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Back-end</a:t>
            </a:r>
            <a:r>
              <a:rPr lang="en-US" dirty="0" smtClean="0"/>
              <a:t> (data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Manages the data of the system (database /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36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36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844759" y="1054100"/>
            <a:ext cx="2927052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38401" y="1066800"/>
            <a:ext cx="2134050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6317" y="1053885"/>
            <a:ext cx="1828080" cy="5346915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576227" y="3505200"/>
            <a:ext cx="147177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3-Tier Architecture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37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3771900"/>
            <a:ext cx="2781300" cy="16002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59200" y="3492500"/>
            <a:ext cx="3022600" cy="2794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86200" y="2133600"/>
            <a:ext cx="2767225" cy="1143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19400" y="4575940"/>
            <a:ext cx="106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Business</a:t>
            </a:r>
          </a:p>
          <a:p>
            <a:r>
              <a:rPr lang="en-US" dirty="0"/>
              <a:t>Logic</a:t>
            </a:r>
          </a:p>
        </p:txBody>
      </p:sp>
      <p:pic>
        <p:nvPicPr>
          <p:cNvPr id="1027" name="Picture 3" descr="C:\Users\nakov\Downloads\hp_mobil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32004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laptop,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1600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omputer,monitor,screen,dis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4648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3447" y="5105400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Desktop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3079" y="3429000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Mobile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88047" y="1759803"/>
            <a:ext cx="1311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Client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Machine</a:t>
            </a:r>
          </a:p>
        </p:txBody>
      </p:sp>
      <p:pic>
        <p:nvPicPr>
          <p:cNvPr id="1037" name="Picture 13" descr="off,server,compu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1890690" cy="189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 rot="20309905">
            <a:off x="4702384" y="232857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network</a:t>
            </a:r>
          </a:p>
        </p:txBody>
      </p:sp>
      <p:sp>
        <p:nvSpPr>
          <p:cNvPr id="33" name="TextBox 32"/>
          <p:cNvSpPr txBox="1"/>
          <p:nvPr/>
        </p:nvSpPr>
        <p:spPr>
          <a:xfrm rot="249247">
            <a:off x="4721217" y="325562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network</a:t>
            </a:r>
          </a:p>
        </p:txBody>
      </p:sp>
      <p:sp>
        <p:nvSpPr>
          <p:cNvPr id="34" name="TextBox 33"/>
          <p:cNvSpPr txBox="1"/>
          <p:nvPr/>
        </p:nvSpPr>
        <p:spPr>
          <a:xfrm rot="1808832">
            <a:off x="4707892" y="413311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network</a:t>
            </a:r>
          </a:p>
        </p:txBody>
      </p:sp>
      <p:pic>
        <p:nvPicPr>
          <p:cNvPr id="3074" name="Picture 2" descr="database,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4" y="2590800"/>
            <a:ext cx="1835142" cy="18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20700" y="44196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defTabSz="914400" eaLnBrk="1" latinLnBrk="0" hangingPunct="1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2pPr>
            <a:lvl3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3pPr>
            <a:lvl4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4pPr>
            <a:lvl5pPr defTabSz="914400" eaLnBrk="1" latinLnBrk="0" hangingPunct="1">
              <a:defRPr sz="1800">
                <a:solidFill>
                  <a:schemeClr val="tx1"/>
                </a:solidFill>
                <a:latin typeface="+mn-lt"/>
              </a:defRPr>
            </a:lvl5pPr>
            <a:lvl6pPr>
              <a:defRPr sz="1800">
                <a:solidFill>
                  <a:schemeClr val="tx1"/>
                </a:solidFill>
                <a:latin typeface="+mn-lt"/>
              </a:defRPr>
            </a:lvl6pPr>
            <a:lvl7pPr>
              <a:defRPr sz="1800">
                <a:solidFill>
                  <a:schemeClr val="tx1"/>
                </a:solidFill>
                <a:latin typeface="+mn-lt"/>
              </a:defRPr>
            </a:lvl7pPr>
            <a:lvl8pPr>
              <a:defRPr sz="1800">
                <a:solidFill>
                  <a:schemeClr val="tx1"/>
                </a:solidFill>
                <a:latin typeface="+mn-lt"/>
              </a:defRPr>
            </a:lvl8pPr>
            <a:lvl9pPr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Database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6867" y="1066800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(Back-End)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6967" y="1079500"/>
            <a:ext cx="193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(Business Tier)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1133" y="1079500"/>
            <a:ext cx="2879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Tier (Front-End)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3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Typical Layers of the Middle Tier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sz="3000" dirty="0" smtClean="0"/>
              <a:t>The middle tier usually has parts related to the front-end, business logic and back-end: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38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452" y="22098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849" y="228153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652" y="2693313"/>
            <a:ext cx="8204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UI of the application (HTML5, Silverlight, WPF, …)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" y="35052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6103" y="3576935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988713"/>
            <a:ext cx="72843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core processes / services of </a:t>
            </a:r>
            <a:r>
              <a:rPr lang="en-US" sz="2200" b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application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48006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1686" y="4872335"/>
            <a:ext cx="255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Access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284113"/>
            <a:ext cx="8320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data access functionality (usually ORM framework)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database,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020714"/>
            <a:ext cx="1219200" cy="6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572000" y="3124200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44240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57194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Multi-Tier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39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6" name="Picture 2" descr="http://www.webopedia.com/img/app.arc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694986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5892800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5181600"/>
            <a:ext cx="886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3800" y="4419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3800" y="2586335"/>
            <a:ext cx="136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43800" y="1138535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4275" y="3043535"/>
            <a:ext cx="81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259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Set of the processes for creating of a Web Site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Planning </a:t>
            </a:r>
            <a:r>
              <a:rPr lang="en-US" dirty="0"/>
              <a:t>– management of the </a:t>
            </a:r>
            <a:r>
              <a:rPr lang="en-US" dirty="0" smtClean="0"/>
              <a:t>requirements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Done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Design – designing a UI that matches the requirements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Done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graphical designers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Implementation – implementing the design and writing the HTML/CSS/JavaScript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Done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Front-end developers</a:t>
            </a:r>
          </a:p>
        </p:txBody>
      </p:sp>
    </p:spTree>
    <p:extLst>
      <p:ext uri="{BB962C8B-B14F-4D97-AF65-F5344CB8AC3E}">
        <p14:creationId xmlns:p14="http://schemas.microsoft.com/office/powerpoint/2010/main" val="22834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Concepts</a:t>
            </a:r>
          </a:p>
        </p:txBody>
      </p:sp>
    </p:spTree>
    <p:extLst>
      <p:ext uri="{BB962C8B-B14F-4D97-AF65-F5344CB8AC3E}">
        <p14:creationId xmlns:p14="http://schemas.microsoft.com/office/powerpoint/2010/main" val="38381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3400" y="990600"/>
            <a:ext cx="8001000" cy="1600200"/>
          </a:xfrm>
        </p:spPr>
        <p:txBody>
          <a:bodyPr/>
          <a:lstStyle/>
          <a:p>
            <a:r>
              <a:rPr lang="en-US" dirty="0" smtClean="0"/>
              <a:t>Web Sites and </a:t>
            </a:r>
            <a:br>
              <a:rPr lang="en-US" dirty="0" smtClean="0"/>
            </a:br>
            <a:r>
              <a:rPr lang="en-US" dirty="0" smtClean="0"/>
              <a:t>Web Applications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5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357" y="2950029"/>
            <a:ext cx="4874986" cy="3103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dirty="0" smtClean="0"/>
              <a:t>Collection </a:t>
            </a:r>
            <a:r>
              <a:rPr lang="en-US" dirty="0"/>
              <a:t>of related web pages containing </a:t>
            </a:r>
            <a:r>
              <a:rPr lang="en-US" dirty="0" smtClean="0"/>
              <a:t>web resources (web pages, images</a:t>
            </a:r>
            <a:r>
              <a:rPr lang="en-US" dirty="0"/>
              <a:t>, </a:t>
            </a:r>
            <a:r>
              <a:rPr lang="en-US" dirty="0" smtClean="0"/>
              <a:t>videos, CSS files, JS files or </a:t>
            </a:r>
            <a:r>
              <a:rPr lang="en-US" dirty="0"/>
              <a:t>other digital </a:t>
            </a:r>
            <a:r>
              <a:rPr lang="en-US" dirty="0" smtClean="0"/>
              <a:t>assets)</a:t>
            </a:r>
            <a:endParaRPr lang="en-US" dirty="0"/>
          </a:p>
          <a:p>
            <a:pPr>
              <a:lnSpc>
                <a:spcPts val="4200"/>
              </a:lnSpc>
            </a:pPr>
            <a:r>
              <a:rPr lang="en-US" dirty="0"/>
              <a:t>Common </a:t>
            </a:r>
            <a:r>
              <a:rPr lang="en-US" dirty="0" smtClean="0"/>
              <a:t>navigation between </a:t>
            </a:r>
            <a:r>
              <a:rPr lang="en-US" dirty="0"/>
              <a:t>web pages</a:t>
            </a:r>
          </a:p>
          <a:p>
            <a:pPr>
              <a:lnSpc>
                <a:spcPts val="4500"/>
              </a:lnSpc>
            </a:pPr>
            <a:r>
              <a:rPr lang="en-US" dirty="0" smtClean="0"/>
              <a:t>A </a:t>
            </a:r>
            <a:r>
              <a:rPr lang="en-US" dirty="0"/>
              <a:t>website is hosted on at least one web </a:t>
            </a:r>
            <a:r>
              <a:rPr lang="en-US" dirty="0" smtClean="0"/>
              <a:t>server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Accessible </a:t>
            </a:r>
            <a:r>
              <a:rPr lang="en-US" dirty="0"/>
              <a:t>via a network </a:t>
            </a:r>
            <a:r>
              <a:rPr lang="en-US" dirty="0" smtClean="0"/>
              <a:t>(such </a:t>
            </a:r>
            <a:r>
              <a:rPr lang="en-US" dirty="0"/>
              <a:t>as the </a:t>
            </a:r>
            <a:r>
              <a:rPr lang="en-US" dirty="0" smtClean="0"/>
              <a:t>Internet)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collectively constitute the World Wide </a:t>
            </a:r>
            <a:r>
              <a:rPr lang="en-US" dirty="0" smtClean="0"/>
              <a:t>Web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6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Document </a:t>
            </a:r>
            <a:r>
              <a:rPr lang="en-US" dirty="0"/>
              <a:t>or information resource that is suitable for the World Wide </a:t>
            </a:r>
            <a:r>
              <a:rPr lang="en-US" dirty="0" smtClean="0"/>
              <a:t>Web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accessed through a web browser and displayed on a monitor or mobile </a:t>
            </a:r>
            <a:r>
              <a:rPr lang="en-US" dirty="0" smtClean="0"/>
              <a:t>device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information is usually in HTML or XHTML format, and may provide navigation to other web pages via hypertext </a:t>
            </a:r>
            <a:r>
              <a:rPr lang="en-US" dirty="0" smtClean="0"/>
              <a:t>links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</a:t>
            </a:r>
            <a:r>
              <a:rPr lang="en-US" dirty="0"/>
              <a:t>pages frequently </a:t>
            </a:r>
            <a:r>
              <a:rPr lang="en-US" dirty="0" smtClean="0"/>
              <a:t>refer to other </a:t>
            </a:r>
            <a:r>
              <a:rPr lang="en-US" dirty="0"/>
              <a:t>resources such as style </a:t>
            </a:r>
            <a:r>
              <a:rPr lang="en-US" dirty="0" smtClean="0"/>
              <a:t>sheets (CSS), scripts (</a:t>
            </a:r>
            <a:r>
              <a:rPr lang="en-US" dirty="0"/>
              <a:t>J</a:t>
            </a:r>
            <a:r>
              <a:rPr lang="en-US" dirty="0" smtClean="0"/>
              <a:t>avaScript) </a:t>
            </a:r>
            <a:r>
              <a:rPr lang="en-US" dirty="0"/>
              <a:t>and images into their final </a:t>
            </a:r>
            <a:r>
              <a:rPr lang="en-US" dirty="0" smtClean="0"/>
              <a:t>presentation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7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39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level web sites</a:t>
            </a:r>
          </a:p>
          <a:p>
            <a:r>
              <a:rPr lang="en-US" dirty="0" smtClean="0"/>
              <a:t>High interactivity</a:t>
            </a:r>
          </a:p>
          <a:p>
            <a:r>
              <a:rPr lang="en-US" dirty="0" smtClean="0"/>
              <a:t>High accessibility (Cloud)</a:t>
            </a:r>
          </a:p>
          <a:p>
            <a:r>
              <a:rPr lang="en-US" dirty="0" smtClean="0"/>
              <a:t>AJAX, Silverlight, Flash, Flex, etc.</a:t>
            </a:r>
          </a:p>
          <a:p>
            <a:r>
              <a:rPr lang="en-US" dirty="0"/>
              <a:t>Applications are usually broken into logical chunks called "tiers", where every tier is assigned a </a:t>
            </a:r>
            <a:r>
              <a:rPr lang="en-US" dirty="0" smtClean="0"/>
              <a:t>role</a:t>
            </a:r>
          </a:p>
          <a:p>
            <a:r>
              <a:rPr lang="en-US" dirty="0" smtClean="0"/>
              <a:t>Desktop-like application in the web browser</a:t>
            </a:r>
          </a:p>
          <a:p>
            <a:r>
              <a:rPr lang="en-US" dirty="0" smtClean="0"/>
              <a:t>Web applications on desktop (Windows 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 anchorCtr="0"/>
          <a:lstStyle/>
          <a:p>
            <a:fld id="{58452FF4-89E3-4D1B-9927-2DBDC00E58D7}" type="slidenum">
              <a:rPr lang="en-US">
                <a:solidFill>
                  <a:schemeClr val="tx1"/>
                </a:solidFill>
                <a:latin typeface="+mn-lt"/>
              </a:rPr>
              <a:pPr/>
              <a:t>8</a:t>
            </a:fld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1123950"/>
            <a:ext cx="1371600" cy="137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5"/>
            <a:ext cx="1524000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5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819400"/>
            <a:ext cx="7924800" cy="685800"/>
          </a:xfrm>
        </p:spPr>
        <p:txBody>
          <a:bodyPr/>
          <a:lstStyle/>
          <a:p>
            <a:r>
              <a:rPr lang="en-US" sz="5400" dirty="0" smtClean="0"/>
              <a:t>Web 1.0, 2.0, 3.0</a:t>
            </a:r>
            <a:endParaRPr lang="bg-BG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 anchor="ctr" anchorCtr="0"/>
          <a:lstStyle/>
          <a:p>
            <a:pPr algn="r"/>
            <a:fld id="{58452FF4-89E3-4D1B-9927-2DBDC00E58D7}" type="slidenum">
              <a:rPr lang="en-US" sz="1100">
                <a:solidFill>
                  <a:schemeClr val="tx1"/>
                </a:solidFill>
                <a:latin typeface="+mn-lt"/>
              </a:rPr>
              <a:pPr algn="r"/>
              <a:t>9</a:t>
            </a:fld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10" descr="C:\Users\nkostov\Desktop\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016587" cy="12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nkostov\Desktop\pp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64150"/>
            <a:ext cx="3048000" cy="16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kostov\Desktop\im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02181"/>
            <a:ext cx="2016587" cy="12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886200"/>
            <a:ext cx="3276600" cy="2457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1347</TotalTime>
  <Words>1380</Words>
  <Application>Microsoft Office PowerPoint</Application>
  <PresentationFormat>On-screen Show (4:3)</PresentationFormat>
  <Paragraphs>314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Telerik Academy</vt:lpstr>
      <vt:lpstr>Web Design with HTML5, CSS3 and JavaScript</vt:lpstr>
      <vt:lpstr>Table of Contents</vt:lpstr>
      <vt:lpstr>Web Design</vt:lpstr>
      <vt:lpstr>Web Design</vt:lpstr>
      <vt:lpstr>Web Sites and  Web Applications</vt:lpstr>
      <vt:lpstr>Web Site</vt:lpstr>
      <vt:lpstr>Web Page</vt:lpstr>
      <vt:lpstr>Web Application</vt:lpstr>
      <vt:lpstr>Web 1.0, 2.0, 3.0</vt:lpstr>
      <vt:lpstr>Web 1.0</vt:lpstr>
      <vt:lpstr>Web 1.0</vt:lpstr>
      <vt:lpstr>Web 2.0</vt:lpstr>
      <vt:lpstr>Web 2.0</vt:lpstr>
      <vt:lpstr>Web 2.0</vt:lpstr>
      <vt:lpstr>Web 3.0</vt:lpstr>
      <vt:lpstr>Web 3.0</vt:lpstr>
      <vt:lpstr>Web 3.0</vt:lpstr>
      <vt:lpstr>Web 3.0</vt:lpstr>
      <vt:lpstr>Web 3.0</vt:lpstr>
      <vt:lpstr>Web Browsers and Layout Engines</vt:lpstr>
      <vt:lpstr>Web Browsers</vt:lpstr>
      <vt:lpstr>Layout Engines</vt:lpstr>
      <vt:lpstr>Layout Engines and Web Browsers</vt:lpstr>
      <vt:lpstr>User Agent Strings</vt:lpstr>
      <vt:lpstr>Hardware Servers</vt:lpstr>
      <vt:lpstr>Hardware Servers</vt:lpstr>
      <vt:lpstr>Web Servers</vt:lpstr>
      <vt:lpstr>What Do the Web Servers Do?</vt:lpstr>
      <vt:lpstr>Web Servers Market Share 2011</vt:lpstr>
      <vt:lpstr>Client-Server Architecture</vt:lpstr>
      <vt:lpstr>Client-Server Architecture</vt:lpstr>
      <vt:lpstr>Client-Server Architecture</vt:lpstr>
      <vt:lpstr>The Client-Server Model</vt:lpstr>
      <vt:lpstr>Client-Server Model – Examples</vt:lpstr>
      <vt:lpstr>3-Tier / Multi-Tier Architectures</vt:lpstr>
      <vt:lpstr>The 3-Tier Architecture</vt:lpstr>
      <vt:lpstr>The 3-Tier Architecture Model</vt:lpstr>
      <vt:lpstr>Typical Layers of the Middle Tier</vt:lpstr>
      <vt:lpstr>Multi-Tier Architecture</vt:lpstr>
      <vt:lpstr>Web Design Concepts</vt:lpstr>
    </vt:vector>
  </TitlesOfParts>
  <Company>Telerik Corporation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Concepts</dc:title>
  <dc:subject>Web Design with HTML 5, CSS 3 and JavaScript Course</dc:subject>
  <dc:creator>Nikolay Kostov</dc:creator>
  <cp:keywords>Web Site definition, Web 1.0, Web 2.0, Web 3.0, Next level web, User generated content, Social Web, Web-oriented architecture, WOA, Rich Internet application, RIA, Semantic web, Personalization, Mobility, Artificial intelligence, Web Browsers, Layout Engines, Hardware Servers, Web Servers, Client software, Server software, Client-Server Architecture, Software Systems, Software architecture, multi-tier architecture, 3-tier architecture,Telerik Software Academy, Telerik Academy, Free courses for developers, Web design course, Web front-end course, Free training materials</cp:keywords>
  <dc:description>Basic concepts about Web Design, Web Sites and Web Applications;_x000d_
Telerik Software Academy: http://html5course.telerik.com_x000d_
The website and all video materials are in Bulgarian_x000d_
Web 1.0, 2.0, 3.0; Web Browsers and Layout Engines; Hardware Servers; Web Servers; Client-Server Architecture; 3-Tier / Multi-Tier Architectures;</dc:description>
  <cp:lastModifiedBy>Mac</cp:lastModifiedBy>
  <cp:revision>313</cp:revision>
  <dcterms:created xsi:type="dcterms:W3CDTF">2007-12-08T16:03:35Z</dcterms:created>
  <dcterms:modified xsi:type="dcterms:W3CDTF">2017-09-13T00:18:29Z</dcterms:modified>
  <cp:category>Web Design Course</cp:category>
</cp:coreProperties>
</file>